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86" r:id="rId2"/>
    <p:sldId id="267" r:id="rId3"/>
    <p:sldId id="268" r:id="rId4"/>
    <p:sldId id="269" r:id="rId5"/>
    <p:sldId id="270" r:id="rId6"/>
    <p:sldId id="271" r:id="rId7"/>
    <p:sldId id="272" r:id="rId8"/>
    <p:sldId id="273" r:id="rId9"/>
    <p:sldId id="274" r:id="rId10"/>
    <p:sldId id="263" r:id="rId11"/>
    <p:sldId id="275" r:id="rId12"/>
    <p:sldId id="259" r:id="rId13"/>
    <p:sldId id="264" r:id="rId14"/>
    <p:sldId id="260" r:id="rId15"/>
    <p:sldId id="265" r:id="rId16"/>
    <p:sldId id="261" r:id="rId17"/>
    <p:sldId id="262" r:id="rId18"/>
    <p:sldId id="266" r:id="rId19"/>
    <p:sldId id="276" r:id="rId20"/>
    <p:sldId id="277" r:id="rId21"/>
    <p:sldId id="278" r:id="rId22"/>
    <p:sldId id="279" r:id="rId23"/>
    <p:sldId id="281" r:id="rId24"/>
    <p:sldId id="282" r:id="rId25"/>
    <p:sldId id="283" r:id="rId26"/>
    <p:sldId id="284" r:id="rId27"/>
    <p:sldId id="285" r:id="rId2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EE2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3" autoAdjust="0"/>
    <p:restoredTop sz="94660"/>
  </p:normalViewPr>
  <p:slideViewPr>
    <p:cSldViewPr>
      <p:cViewPr>
        <p:scale>
          <a:sx n="50" d="100"/>
          <a:sy n="50" d="100"/>
        </p:scale>
        <p:origin x="-1926" y="-4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4BB5B3-1CBC-4F32-BFED-B199B1B87B82}" type="datetimeFigureOut">
              <a:rPr lang="es-ES" smtClean="0"/>
              <a:pPr/>
              <a:t>25/11/2012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482AD3-BD19-4147-9B32-3BC3A3217B67}"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C2482AD3-BD19-4147-9B32-3BC3A3217B67}"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8FCA7A4-216C-40E9-BB7F-E138D6FC39AD}" type="datetimeFigureOut">
              <a:rPr lang="es-ES" smtClean="0"/>
              <a:pPr/>
              <a:t>25/11/2012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F23251B-16B8-4884-9DDE-5679812AA37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FCA7A4-216C-40E9-BB7F-E138D6FC39AD}" type="datetimeFigureOut">
              <a:rPr lang="es-ES" smtClean="0"/>
              <a:pPr/>
              <a:t>25/11/2012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23251B-16B8-4884-9DDE-5679812AA37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2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2000" b="-1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683568" y="260648"/>
            <a:ext cx="7772400" cy="2835747"/>
          </a:xfrm>
        </p:spPr>
        <p:txBody>
          <a:bodyPr>
            <a:normAutofit/>
          </a:bodyPr>
          <a:lstStyle/>
          <a:p>
            <a:r>
              <a:rPr lang="es-ES" i="1" dirty="0" smtClean="0">
                <a:solidFill>
                  <a:schemeClr val="bg1"/>
                </a:solidFill>
              </a:rPr>
              <a:t>BIORREMEDIACION DE        </a:t>
            </a:r>
            <a:br>
              <a:rPr lang="es-ES" i="1" dirty="0" smtClean="0">
                <a:solidFill>
                  <a:schemeClr val="bg1"/>
                </a:solidFill>
              </a:rPr>
            </a:br>
            <a:r>
              <a:rPr lang="es-ES" i="1" dirty="0" smtClean="0">
                <a:solidFill>
                  <a:schemeClr val="bg1"/>
                </a:solidFill>
              </a:rPr>
              <a:t> SUELOS. CONTAMINACION POR</a:t>
            </a:r>
            <a:br>
              <a:rPr lang="es-ES" i="1" dirty="0" smtClean="0">
                <a:solidFill>
                  <a:schemeClr val="bg1"/>
                </a:solidFill>
              </a:rPr>
            </a:br>
            <a:r>
              <a:rPr lang="es-ES" i="1" dirty="0" smtClean="0">
                <a:solidFill>
                  <a:schemeClr val="bg1"/>
                </a:solidFill>
              </a:rPr>
              <a:t>HAP</a:t>
            </a:r>
            <a:r>
              <a:rPr lang="es-ES" sz="3600" i="1" dirty="0" smtClean="0">
                <a:solidFill>
                  <a:schemeClr val="bg1"/>
                </a:solidFill>
              </a:rPr>
              <a:t>S</a:t>
            </a:r>
            <a:r>
              <a:rPr lang="es-ES" i="1" dirty="0" smtClean="0">
                <a:solidFill>
                  <a:schemeClr val="bg1"/>
                </a:solidFill>
              </a:rPr>
              <a:t>.         </a:t>
            </a:r>
            <a:br>
              <a:rPr lang="es-ES" i="1" dirty="0" smtClean="0">
                <a:solidFill>
                  <a:schemeClr val="bg1"/>
                </a:solidFill>
              </a:rPr>
            </a:br>
            <a:endParaRPr lang="es-ES" dirty="0"/>
          </a:p>
        </p:txBody>
      </p:sp>
      <p:sp>
        <p:nvSpPr>
          <p:cNvPr id="3" name="2 Marcador de contenido"/>
          <p:cNvSpPr>
            <a:spLocks noGrp="1"/>
          </p:cNvSpPr>
          <p:nvPr>
            <p:ph type="subTitle" idx="1"/>
          </p:nvPr>
        </p:nvSpPr>
        <p:spPr>
          <a:xfrm>
            <a:off x="4860032" y="2132856"/>
            <a:ext cx="5616624" cy="2713856"/>
          </a:xfrm>
        </p:spPr>
        <p:txBody>
          <a:bodyPr>
            <a:normAutofit fontScale="40000" lnSpcReduction="20000"/>
          </a:bodyPr>
          <a:lstStyle/>
          <a:p>
            <a:pPr>
              <a:buNone/>
            </a:pPr>
            <a:r>
              <a:rPr lang="es-ES" sz="6000" i="1" dirty="0" smtClean="0">
                <a:solidFill>
                  <a:schemeClr val="bg1"/>
                </a:solidFill>
              </a:rPr>
              <a:t>                                </a:t>
            </a:r>
          </a:p>
          <a:p>
            <a:pPr>
              <a:buNone/>
            </a:pPr>
            <a:r>
              <a:rPr lang="es-ES" sz="7200" i="1" dirty="0" smtClean="0">
                <a:solidFill>
                  <a:schemeClr val="bg1"/>
                </a:solidFill>
              </a:rPr>
              <a:t>Alexandra Nieto</a:t>
            </a:r>
          </a:p>
          <a:p>
            <a:pPr>
              <a:buNone/>
            </a:pPr>
            <a:r>
              <a:rPr lang="es-ES" sz="7200" i="1" dirty="0" smtClean="0">
                <a:solidFill>
                  <a:schemeClr val="bg1"/>
                </a:solidFill>
              </a:rPr>
              <a:t>María Núñez</a:t>
            </a:r>
          </a:p>
          <a:p>
            <a:pPr>
              <a:buNone/>
            </a:pPr>
            <a:r>
              <a:rPr lang="es-ES" sz="7200" i="1" dirty="0" smtClean="0">
                <a:solidFill>
                  <a:schemeClr val="bg1"/>
                </a:solidFill>
              </a:rPr>
              <a:t>Ana Palacios</a:t>
            </a:r>
          </a:p>
          <a:p>
            <a:pPr>
              <a:buNone/>
            </a:pPr>
            <a:r>
              <a:rPr lang="es-ES" sz="7200" i="1" dirty="0" smtClean="0">
                <a:solidFill>
                  <a:schemeClr val="bg1"/>
                </a:solidFill>
              </a:rPr>
              <a:t>Pablo Pastor</a:t>
            </a:r>
          </a:p>
          <a:p>
            <a:pPr>
              <a:buNone/>
            </a:pPr>
            <a:r>
              <a:rPr lang="es-ES" sz="7200" i="1" dirty="0" smtClean="0">
                <a:solidFill>
                  <a:schemeClr val="bg1"/>
                </a:solidFill>
              </a:rPr>
              <a:t>Ignacio Piorno</a:t>
            </a:r>
          </a:p>
          <a:p>
            <a:pPr>
              <a:buNone/>
            </a:pPr>
            <a:endParaRPr lang="es-ES" sz="6000" i="1" dirty="0" smtClean="0">
              <a:solidFill>
                <a:schemeClr val="bg1"/>
              </a:solidFill>
            </a:endParaRPr>
          </a:p>
          <a:p>
            <a:pPr>
              <a:buNone/>
            </a:pPr>
            <a:endParaRPr lang="es-ES" sz="6000" i="1"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AutoShape 4" descr="bior.pn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20485" name="Picture 5"/>
          <p:cNvPicPr>
            <a:picLocks noChangeAspect="1" noChangeArrowheads="1"/>
          </p:cNvPicPr>
          <p:nvPr/>
        </p:nvPicPr>
        <p:blipFill>
          <a:blip r:embed="rId2" cstate="print"/>
          <a:srcRect/>
          <a:stretch>
            <a:fillRect/>
          </a:stretch>
        </p:blipFill>
        <p:spPr bwMode="auto">
          <a:xfrm>
            <a:off x="755576" y="476672"/>
            <a:ext cx="7857038" cy="576064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2D050"/>
          </a:solidFill>
        </p:spPr>
        <p:txBody>
          <a:bodyPr>
            <a:normAutofit/>
          </a:bodyPr>
          <a:lstStyle/>
          <a:p>
            <a:r>
              <a:rPr lang="es-ES" b="1" u="sng" dirty="0" smtClean="0">
                <a:solidFill>
                  <a:schemeClr val="accent6">
                    <a:lumMod val="20000"/>
                    <a:lumOff val="80000"/>
                  </a:schemeClr>
                </a:solidFill>
              </a:rPr>
              <a:t>TECNICAS DE BIORREMEDIACION</a:t>
            </a:r>
            <a:endParaRPr lang="es-ES" b="1" u="sng" dirty="0">
              <a:solidFill>
                <a:schemeClr val="accent6">
                  <a:lumMod val="20000"/>
                  <a:lumOff val="80000"/>
                </a:schemeClr>
              </a:solidFill>
            </a:endParaRPr>
          </a:p>
        </p:txBody>
      </p:sp>
      <p:sp>
        <p:nvSpPr>
          <p:cNvPr id="3" name="2 Marcador de contenido"/>
          <p:cNvSpPr>
            <a:spLocks noGrp="1"/>
          </p:cNvSpPr>
          <p:nvPr>
            <p:ph idx="1"/>
          </p:nvPr>
        </p:nvSpPr>
        <p:spPr>
          <a:xfrm>
            <a:off x="457200" y="1600200"/>
            <a:ext cx="5554960" cy="4525963"/>
          </a:xfrm>
          <a:solidFill>
            <a:schemeClr val="accent3">
              <a:lumMod val="60000"/>
              <a:lumOff val="40000"/>
            </a:schemeClr>
          </a:solidFill>
        </p:spPr>
        <p:txBody>
          <a:bodyPr>
            <a:noAutofit/>
          </a:bodyPr>
          <a:lstStyle/>
          <a:p>
            <a:r>
              <a:rPr lang="es-ES" sz="3600" dirty="0" smtClean="0"/>
              <a:t>1- BIOVENTING</a:t>
            </a:r>
          </a:p>
          <a:p>
            <a:endParaRPr lang="es-ES" sz="3600" dirty="0" smtClean="0"/>
          </a:p>
          <a:p>
            <a:r>
              <a:rPr lang="es-ES" sz="3600" dirty="0" smtClean="0"/>
              <a:t>2- ATENUACION NATURAL</a:t>
            </a:r>
          </a:p>
          <a:p>
            <a:pPr>
              <a:buNone/>
            </a:pPr>
            <a:endParaRPr lang="es-ES" sz="3600" dirty="0" smtClean="0"/>
          </a:p>
          <a:p>
            <a:r>
              <a:rPr lang="es-ES" sz="3600" dirty="0" smtClean="0"/>
              <a:t>3- BIOESTIMULACION</a:t>
            </a:r>
          </a:p>
          <a:p>
            <a:endParaRPr lang="es-ES" sz="3600" dirty="0" smtClean="0"/>
          </a:p>
          <a:p>
            <a:r>
              <a:rPr lang="es-ES" sz="3600" dirty="0" smtClean="0"/>
              <a:t>4-BIOPILAS</a:t>
            </a:r>
            <a:endParaRPr lang="es-ES"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340768"/>
            <a:ext cx="8136904" cy="4320479"/>
          </a:xfrm>
          <a:solidFill>
            <a:srgbClr val="60EE2E"/>
          </a:solidFill>
        </p:spPr>
        <p:txBody>
          <a:bodyPr>
            <a:normAutofit lnSpcReduction="10000"/>
          </a:bodyPr>
          <a:lstStyle/>
          <a:p>
            <a:pPr>
              <a:buNone/>
            </a:pPr>
            <a:r>
              <a:rPr lang="es-ES" sz="3600" b="1" u="sng" dirty="0" smtClean="0"/>
              <a:t>1</a:t>
            </a:r>
            <a:r>
              <a:rPr lang="es-ES" sz="3600" b="1" u="sng" dirty="0"/>
              <a:t>. Bioventeo/</a:t>
            </a:r>
            <a:r>
              <a:rPr lang="es-ES" sz="3600" b="1" u="sng" dirty="0" err="1"/>
              <a:t>Bioaireación</a:t>
            </a:r>
            <a:r>
              <a:rPr lang="es-ES" sz="3600" b="1" u="sng" dirty="0"/>
              <a:t>/</a:t>
            </a:r>
            <a:r>
              <a:rPr lang="es-ES" sz="3600" b="1" u="sng" dirty="0" err="1"/>
              <a:t>Bioventing</a:t>
            </a:r>
            <a:r>
              <a:rPr lang="es-ES" sz="3600" b="1" u="sng" dirty="0" smtClean="0"/>
              <a:t>:</a:t>
            </a:r>
          </a:p>
          <a:p>
            <a:pPr>
              <a:buNone/>
            </a:pPr>
            <a:endParaRPr lang="es-ES" sz="2800" b="1" u="sng" dirty="0" smtClean="0"/>
          </a:p>
          <a:p>
            <a:r>
              <a:rPr lang="es-ES" sz="2800" dirty="0" smtClean="0"/>
              <a:t>In situ</a:t>
            </a:r>
          </a:p>
          <a:p>
            <a:endParaRPr lang="es-ES" sz="2800" dirty="0" smtClean="0"/>
          </a:p>
          <a:p>
            <a:r>
              <a:rPr lang="es-ES" sz="2800" dirty="0" smtClean="0"/>
              <a:t>De bajo coste</a:t>
            </a:r>
          </a:p>
          <a:p>
            <a:endParaRPr lang="es-ES" sz="2800" dirty="0" smtClean="0"/>
          </a:p>
          <a:p>
            <a:r>
              <a:rPr lang="es-ES" sz="2800" dirty="0" smtClean="0"/>
              <a:t>Procesos físico-químicos de interacción contaminante-suelo y procesos de biodegradación de forma natural en el medio.</a:t>
            </a:r>
          </a:p>
          <a:p>
            <a:pPr>
              <a:buNone/>
            </a:pPr>
            <a:endParaRPr lang="es-ES" sz="2800" b="1" u="sng" dirty="0" smtClean="0"/>
          </a:p>
          <a:p>
            <a:pPr>
              <a:buNone/>
            </a:pPr>
            <a:endParaRPr lang="es-ES" sz="2800" b="1" u="sng" dirty="0" smtClean="0"/>
          </a:p>
          <a:p>
            <a:pPr>
              <a:buNone/>
            </a:pPr>
            <a:endParaRPr lang="es-ES" b="1" u="sng" dirty="0" smtClean="0"/>
          </a:p>
          <a:p>
            <a:pPr>
              <a:buNone/>
            </a:pPr>
            <a:endParaRPr lang="es-ES" b="1" u="sng" dirty="0" smtClean="0"/>
          </a:p>
          <a:p>
            <a:pPr>
              <a:buNone/>
            </a:pPr>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691423" y="620689"/>
            <a:ext cx="7841017" cy="567442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548680"/>
            <a:ext cx="8147248" cy="5688631"/>
          </a:xfrm>
          <a:solidFill>
            <a:srgbClr val="00B050"/>
          </a:solidFill>
        </p:spPr>
        <p:txBody>
          <a:bodyPr>
            <a:normAutofit/>
          </a:bodyPr>
          <a:lstStyle/>
          <a:p>
            <a:pPr>
              <a:buNone/>
            </a:pPr>
            <a:r>
              <a:rPr lang="es-ES" sz="3600" b="1" u="sng" dirty="0"/>
              <a:t>2. Atenuación natural:</a:t>
            </a:r>
            <a:r>
              <a:rPr lang="es-ES" sz="3600" dirty="0"/>
              <a:t> </a:t>
            </a:r>
            <a:endParaRPr lang="es-ES" sz="3600" dirty="0" smtClean="0"/>
          </a:p>
          <a:p>
            <a:pPr>
              <a:buNone/>
            </a:pPr>
            <a:endParaRPr lang="es-ES" sz="3600" dirty="0" smtClean="0"/>
          </a:p>
          <a:p>
            <a:r>
              <a:rPr lang="es-ES" sz="2800" dirty="0"/>
              <a:t>biorremediación in-situ </a:t>
            </a:r>
            <a:endParaRPr lang="es-ES" sz="2800" dirty="0" smtClean="0"/>
          </a:p>
          <a:p>
            <a:endParaRPr lang="es-ES" sz="2800" dirty="0" smtClean="0"/>
          </a:p>
          <a:p>
            <a:r>
              <a:rPr lang="es-ES" sz="2800" dirty="0" smtClean="0"/>
              <a:t>procesos </a:t>
            </a:r>
            <a:r>
              <a:rPr lang="es-ES" sz="2800" dirty="0"/>
              <a:t>de biotransformación natural </a:t>
            </a:r>
            <a:r>
              <a:rPr lang="es-ES" sz="2800" dirty="0" smtClean="0"/>
              <a:t>que reducen  mediante una serie de mecanismos </a:t>
            </a:r>
            <a:r>
              <a:rPr lang="es-ES" sz="2800" dirty="0"/>
              <a:t>la concentración de </a:t>
            </a:r>
            <a:r>
              <a:rPr lang="es-ES" sz="2800" dirty="0" smtClean="0"/>
              <a:t>los contaminantes.</a:t>
            </a:r>
            <a:br>
              <a:rPr lang="es-ES" sz="2800" dirty="0" smtClean="0"/>
            </a:br>
            <a:endParaRPr lang="es-ES" sz="2800" dirty="0"/>
          </a:p>
          <a:p>
            <a:r>
              <a:rPr lang="es-ES" sz="2800" dirty="0" smtClean="0"/>
              <a:t>Se </a:t>
            </a:r>
            <a:r>
              <a:rPr lang="es-ES" sz="2800" dirty="0"/>
              <a:t>aplica en aquellos casos en los que exista contaminación producida por hidrocarburos halogenados o no </a:t>
            </a:r>
            <a:r>
              <a:rPr lang="es-ES" sz="2800" dirty="0" smtClean="0"/>
              <a:t>halogenados</a:t>
            </a:r>
            <a:endParaRPr lang="es-E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tenuacion natural.png"/>
          <p:cNvPicPr>
            <a:picLocks noChangeAspect="1" noChangeArrowheads="1"/>
          </p:cNvPicPr>
          <p:nvPr/>
        </p:nvPicPr>
        <p:blipFill>
          <a:blip r:embed="rId2" cstate="print"/>
          <a:srcRect/>
          <a:stretch>
            <a:fillRect/>
          </a:stretch>
        </p:blipFill>
        <p:spPr bwMode="auto">
          <a:xfrm>
            <a:off x="323528" y="908720"/>
            <a:ext cx="8604448" cy="504056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idx="1"/>
          </p:nvPr>
        </p:nvSpPr>
        <p:spPr>
          <a:xfrm>
            <a:off x="683568" y="332656"/>
            <a:ext cx="7859216" cy="6525344"/>
          </a:xfrm>
          <a:solidFill>
            <a:schemeClr val="accent3">
              <a:lumMod val="60000"/>
              <a:lumOff val="40000"/>
            </a:schemeClr>
          </a:solidFill>
        </p:spPr>
        <p:txBody>
          <a:bodyPr>
            <a:normAutofit/>
          </a:bodyPr>
          <a:lstStyle/>
          <a:p>
            <a:pPr>
              <a:buNone/>
            </a:pPr>
            <a:r>
              <a:rPr lang="es-ES" sz="3600" b="1" u="sng" dirty="0" smtClean="0"/>
              <a:t>3. Bioestimulación: </a:t>
            </a:r>
          </a:p>
          <a:p>
            <a:pPr>
              <a:buNone/>
            </a:pPr>
            <a:endParaRPr lang="es-ES" sz="2800" dirty="0" smtClean="0"/>
          </a:p>
          <a:p>
            <a:pPr>
              <a:buNone/>
            </a:pPr>
            <a:r>
              <a:rPr lang="es-ES" sz="2800" dirty="0" smtClean="0"/>
              <a:t>Técnica de biorremediación in-situ </a:t>
            </a:r>
          </a:p>
          <a:p>
            <a:pPr>
              <a:buNone/>
            </a:pPr>
            <a:r>
              <a:rPr lang="es-ES" sz="2800" dirty="0" smtClean="0"/>
              <a:t>Utilizada para el tratamiento de aguas subterránea</a:t>
            </a:r>
          </a:p>
          <a:p>
            <a:pPr>
              <a:buNone/>
            </a:pPr>
            <a:r>
              <a:rPr lang="es-ES" sz="2800" dirty="0" smtClean="0"/>
              <a:t>que se extraen mediante pozos.</a:t>
            </a:r>
            <a:endParaRPr lang="es-ES" sz="2800" b="1" u="sng" dirty="0"/>
          </a:p>
        </p:txBody>
      </p:sp>
      <p:pic>
        <p:nvPicPr>
          <p:cNvPr id="3" name="2 Imagen" descr="20070417klpgeogra_14.Ies.SCO[1].jpg"/>
          <p:cNvPicPr>
            <a:picLocks noChangeAspect="1"/>
          </p:cNvPicPr>
          <p:nvPr/>
        </p:nvPicPr>
        <p:blipFill>
          <a:blip r:embed="rId2" cstate="print"/>
          <a:stretch>
            <a:fillRect/>
          </a:stretch>
        </p:blipFill>
        <p:spPr>
          <a:xfrm>
            <a:off x="1907704" y="3212976"/>
            <a:ext cx="5286375" cy="290720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80728"/>
            <a:ext cx="7992888" cy="4320479"/>
          </a:xfrm>
          <a:solidFill>
            <a:schemeClr val="accent3">
              <a:lumMod val="75000"/>
            </a:schemeClr>
          </a:solidFill>
        </p:spPr>
        <p:txBody>
          <a:bodyPr>
            <a:normAutofit fontScale="92500" lnSpcReduction="10000"/>
          </a:bodyPr>
          <a:lstStyle/>
          <a:p>
            <a:pPr>
              <a:buNone/>
            </a:pPr>
            <a:r>
              <a:rPr lang="es-ES" sz="3600" b="1" u="sng" dirty="0" smtClean="0"/>
              <a:t>4. Biopilas</a:t>
            </a:r>
          </a:p>
          <a:p>
            <a:pPr>
              <a:buNone/>
            </a:pPr>
            <a:endParaRPr lang="es-ES" dirty="0" smtClean="0"/>
          </a:p>
          <a:p>
            <a:r>
              <a:rPr lang="es-ES" dirty="0" smtClean="0"/>
              <a:t>Ex-situ</a:t>
            </a:r>
          </a:p>
          <a:p>
            <a:pPr>
              <a:buNone/>
            </a:pPr>
            <a:endParaRPr lang="es-ES" dirty="0" smtClean="0"/>
          </a:p>
          <a:p>
            <a:r>
              <a:rPr lang="es-ES" dirty="0" smtClean="0"/>
              <a:t>Suelos excavados</a:t>
            </a:r>
          </a:p>
          <a:p>
            <a:endParaRPr lang="es-ES" dirty="0" smtClean="0"/>
          </a:p>
          <a:p>
            <a:r>
              <a:rPr lang="es-ES" dirty="0" smtClean="0"/>
              <a:t>Formación de pilas de material biodegradable (suelo contaminado + materia orgánica).</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395536" y="1133872"/>
            <a:ext cx="8439506" cy="4455368"/>
          </a:xfrm>
          <a:prstGeom prst="rect">
            <a:avLst/>
          </a:prstGeom>
          <a:solidFill>
            <a:schemeClr val="accent6"/>
          </a:solidFill>
          <a:ln w="9525">
            <a:noFill/>
            <a:miter lim="800000"/>
            <a:headEnd/>
            <a:tailEnd/>
          </a:ln>
        </p:spPr>
      </p:pic>
      <p:pic>
        <p:nvPicPr>
          <p:cNvPr id="3" name="Picture 2"/>
          <p:cNvPicPr>
            <a:picLocks noChangeAspect="1" noChangeArrowheads="1"/>
          </p:cNvPicPr>
          <p:nvPr/>
        </p:nvPicPr>
        <p:blipFill>
          <a:blip r:embed="rId2" cstate="print"/>
          <a:srcRect/>
          <a:stretch>
            <a:fillRect/>
          </a:stretch>
        </p:blipFill>
        <p:spPr bwMode="auto">
          <a:xfrm>
            <a:off x="352247" y="1201316"/>
            <a:ext cx="8439506" cy="4455368"/>
          </a:xfrm>
          <a:prstGeom prst="rect">
            <a:avLst/>
          </a:prstGeom>
          <a:noFill/>
          <a:ln w="9525">
            <a:noFill/>
            <a:miter lim="800000"/>
            <a:headEnd/>
            <a:tailEnd/>
          </a:ln>
        </p:spPr>
      </p:pic>
      <p:pic>
        <p:nvPicPr>
          <p:cNvPr id="4" name="Picture 2"/>
          <p:cNvPicPr>
            <a:picLocks noChangeAspect="1" noChangeArrowheads="1"/>
          </p:cNvPicPr>
          <p:nvPr/>
        </p:nvPicPr>
        <p:blipFill>
          <a:blip r:embed="rId2" cstate="print"/>
          <a:srcRect/>
          <a:stretch>
            <a:fillRect/>
          </a:stretch>
        </p:blipFill>
        <p:spPr bwMode="auto">
          <a:xfrm>
            <a:off x="504647" y="1353716"/>
            <a:ext cx="8439506" cy="4455368"/>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394692"/>
            <a:ext cx="8358246" cy="6463308"/>
          </a:xfrm>
          <a:prstGeom prst="rect">
            <a:avLst/>
          </a:prstGeom>
          <a:solidFill>
            <a:schemeClr val="accent3">
              <a:lumMod val="50000"/>
            </a:schemeClr>
          </a:solidFill>
        </p:spPr>
        <p:txBody>
          <a:bodyPr wrap="square" rtlCol="0">
            <a:spAutoFit/>
          </a:bodyPr>
          <a:lstStyle/>
          <a:p>
            <a:endParaRPr lang="es-ES" dirty="0" smtClean="0"/>
          </a:p>
          <a:p>
            <a:r>
              <a:rPr lang="es-ES" dirty="0" smtClean="0">
                <a:solidFill>
                  <a:schemeClr val="bg1"/>
                </a:solidFill>
              </a:rPr>
              <a:t>2• HAPs</a:t>
            </a:r>
          </a:p>
          <a:p>
            <a:endParaRPr lang="es-ES" dirty="0" smtClean="0">
              <a:solidFill>
                <a:schemeClr val="bg1"/>
              </a:solidFill>
            </a:endParaRPr>
          </a:p>
          <a:p>
            <a:r>
              <a:rPr lang="es-ES" dirty="0" smtClean="0">
                <a:solidFill>
                  <a:schemeClr val="bg1"/>
                </a:solidFill>
              </a:rPr>
              <a:t>•¿Qué son</a:t>
            </a:r>
            <a:r>
              <a:rPr lang="es-ES" sz="1600" dirty="0" smtClean="0">
                <a:solidFill>
                  <a:schemeClr val="bg1"/>
                </a:solidFill>
              </a:rPr>
              <a:t>?</a:t>
            </a:r>
            <a:endParaRPr lang="es-ES" dirty="0" smtClean="0">
              <a:solidFill>
                <a:schemeClr val="bg1"/>
              </a:solidFill>
            </a:endParaRPr>
          </a:p>
          <a:p>
            <a:endParaRPr lang="es-ES" dirty="0" smtClean="0">
              <a:solidFill>
                <a:schemeClr val="bg1"/>
              </a:solidFill>
            </a:endParaRPr>
          </a:p>
          <a:p>
            <a:r>
              <a:rPr lang="es-ES" dirty="0" smtClean="0">
                <a:solidFill>
                  <a:schemeClr val="bg1"/>
                </a:solidFill>
              </a:rPr>
              <a:t>Los hidrocarburos aromáticos policiclicos (HAPs) son un grupo de mas de 100 sustancias  diferentes y que se caracterizan por tener mas de un anillo de benceno unidos entre si que se forman durante la combustión incompleta del carbón, petróleo, gasolina, basuras y otras sustancias orgánicas como tabaco y carne preparada en parrillas o barbacoas. </a:t>
            </a:r>
          </a:p>
          <a:p>
            <a:r>
              <a:rPr lang="es-ES" dirty="0" smtClean="0">
                <a:solidFill>
                  <a:schemeClr val="bg1"/>
                </a:solidFill>
              </a:rPr>
              <a:t>Normalmente estos hidrocarburos en estado puro son sólidos incoloros, blancos o un color entre amarillo-verde pálido.</a:t>
            </a:r>
          </a:p>
          <a:p>
            <a:endParaRPr lang="es-ES" dirty="0" smtClean="0">
              <a:solidFill>
                <a:schemeClr val="bg1"/>
              </a:solidFill>
            </a:endParaRPr>
          </a:p>
          <a:p>
            <a:endParaRPr lang="es-ES" dirty="0" smtClean="0">
              <a:solidFill>
                <a:schemeClr val="bg1"/>
              </a:solidFill>
            </a:endParaRPr>
          </a:p>
          <a:p>
            <a:r>
              <a:rPr lang="es-ES" dirty="0" smtClean="0">
                <a:solidFill>
                  <a:schemeClr val="bg1"/>
                </a:solidFill>
              </a:rPr>
              <a:t>•¿Dónde se encuentran?</a:t>
            </a:r>
          </a:p>
          <a:p>
            <a:endParaRPr lang="es-ES" dirty="0" smtClean="0">
              <a:solidFill>
                <a:schemeClr val="bg1"/>
              </a:solidFill>
            </a:endParaRPr>
          </a:p>
          <a:p>
            <a:r>
              <a:rPr lang="es-ES" dirty="0" smtClean="0">
                <a:solidFill>
                  <a:schemeClr val="bg1"/>
                </a:solidFill>
              </a:rPr>
              <a:t>Se suelen encontrar principalmente en el alquitrán, el petróleo crudo, creosota y alquitrán para techado y también se les usa en medicamentos o para fabricar tinturas y pesticidas e incluso se pueden encontrar adheridos a partículas de polvo; aunque se han encontrado mayor numero de hidrocarburos en plantas y animales que en el suelo y en agua que es donde suelen habitar estos organismos. </a:t>
            </a:r>
          </a:p>
          <a:p>
            <a:endParaRPr lang="es-ES" dirty="0" smtClean="0">
              <a:solidFill>
                <a:schemeClr val="bg1"/>
              </a:solidFill>
            </a:endParaRPr>
          </a:p>
          <a:p>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548680"/>
            <a:ext cx="8229600" cy="2592287"/>
          </a:xfrm>
          <a:solidFill>
            <a:schemeClr val="accent3">
              <a:lumMod val="60000"/>
              <a:lumOff val="40000"/>
            </a:schemeClr>
          </a:solidFill>
        </p:spPr>
        <p:txBody>
          <a:bodyPr>
            <a:normAutofit fontScale="55000" lnSpcReduction="20000"/>
          </a:bodyPr>
          <a:lstStyle/>
          <a:p>
            <a:pPr algn="just"/>
            <a:r>
              <a:rPr lang="es-ES" sz="4600" dirty="0" smtClean="0"/>
              <a:t>La BIORREMEDIACION es la utilización de microorganismos para descomponer o degradar sustancias contaminantes.</a:t>
            </a:r>
          </a:p>
          <a:p>
            <a:pPr algn="just"/>
            <a:endParaRPr lang="es-ES" sz="2800" dirty="0" smtClean="0"/>
          </a:p>
          <a:p>
            <a:endParaRPr lang="es-ES" sz="2800" dirty="0" smtClean="0"/>
          </a:p>
          <a:p>
            <a:pPr>
              <a:buNone/>
            </a:pPr>
            <a:r>
              <a:rPr lang="es-ES" sz="2800" dirty="0" smtClean="0"/>
              <a:t/>
            </a:r>
            <a:br>
              <a:rPr lang="es-ES" sz="2800" dirty="0" smtClean="0"/>
            </a:br>
            <a:r>
              <a:rPr lang="es-ES" sz="2800" dirty="0" smtClean="0"/>
              <a:t/>
            </a:r>
            <a:br>
              <a:rPr lang="es-ES" sz="2800" dirty="0" smtClean="0"/>
            </a:br>
            <a:r>
              <a:rPr lang="es-ES" sz="2800" dirty="0" smtClean="0"/>
              <a:t/>
            </a:r>
            <a:br>
              <a:rPr lang="es-ES" sz="2800" dirty="0" smtClean="0"/>
            </a:br>
            <a:endParaRPr lang="es-ES" sz="2800" dirty="0"/>
          </a:p>
        </p:txBody>
      </p:sp>
      <p:pic>
        <p:nvPicPr>
          <p:cNvPr id="1025" name="Picture 1" descr="bio.jpg"/>
          <p:cNvPicPr>
            <a:picLocks noChangeAspect="1" noChangeArrowheads="1"/>
          </p:cNvPicPr>
          <p:nvPr/>
        </p:nvPicPr>
        <p:blipFill>
          <a:blip r:embed="rId2" cstate="print"/>
          <a:srcRect/>
          <a:stretch>
            <a:fillRect/>
          </a:stretch>
        </p:blipFill>
        <p:spPr bwMode="auto">
          <a:xfrm>
            <a:off x="1259632" y="2132856"/>
            <a:ext cx="6408712" cy="3816424"/>
          </a:xfrm>
          <a:prstGeom prst="rect">
            <a:avLst/>
          </a:prstGeom>
          <a:noFill/>
        </p:spPr>
      </p:pic>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
            </a:r>
            <a:br>
              <a:rPr kumimoji="0" lang="es-ES" sz="1800" b="0" i="0" u="none" strike="noStrike" cap="none" normalizeH="0" baseline="0" smtClean="0">
                <a:ln>
                  <a:noFill/>
                </a:ln>
                <a:solidFill>
                  <a:schemeClr val="tx1"/>
                </a:solidFill>
                <a:effectLst/>
                <a:latin typeface="Arial" pitchFamily="34" charset="0"/>
                <a:cs typeface="Arial" pitchFamily="34" charset="0"/>
              </a:rPr>
            </a:br>
            <a:r>
              <a:rPr kumimoji="0" lang="es-ES" sz="1800" b="0" i="0" u="none" strike="noStrike" cap="none" normalizeH="0" baseline="0" smtClean="0">
                <a:ln>
                  <a:noFill/>
                </a:ln>
                <a:solidFill>
                  <a:schemeClr val="tx1"/>
                </a:solidFill>
                <a:effectLst/>
                <a:latin typeface="Arial" pitchFamily="34" charset="0"/>
                <a:cs typeface="Arial" pitchFamily="34" charset="0"/>
              </a:rPr>
              <a:t/>
            </a:r>
            <a:br>
              <a:rPr kumimoji="0" lang="es-ES" sz="1800" b="0" i="0" u="none" strike="noStrike" cap="none" normalizeH="0" baseline="0" smtClean="0">
                <a:ln>
                  <a:noFill/>
                </a:ln>
                <a:solidFill>
                  <a:schemeClr val="tx1"/>
                </a:solidFill>
                <a:effectLst/>
                <a:latin typeface="Arial" pitchFamily="34" charset="0"/>
                <a:cs typeface="Arial" pitchFamily="34" charset="0"/>
              </a:rPr>
            </a:b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85720" y="450061"/>
            <a:ext cx="8501122" cy="3693319"/>
          </a:xfrm>
          <a:prstGeom prst="rect">
            <a:avLst/>
          </a:prstGeom>
          <a:solidFill>
            <a:schemeClr val="accent3">
              <a:lumMod val="50000"/>
            </a:schemeClr>
          </a:solidFill>
        </p:spPr>
        <p:txBody>
          <a:bodyPr wrap="square">
            <a:spAutoFit/>
          </a:bodyPr>
          <a:lstStyle/>
          <a:p>
            <a:r>
              <a:rPr lang="es-ES" dirty="0" smtClean="0">
                <a:solidFill>
                  <a:schemeClr val="bg1"/>
                </a:solidFill>
              </a:rPr>
              <a:t>Todos estos hidrocarburos acaban contaminando cualquier medio : </a:t>
            </a:r>
          </a:p>
          <a:p>
            <a:endParaRPr lang="es-ES" dirty="0" smtClean="0">
              <a:solidFill>
                <a:schemeClr val="bg1"/>
              </a:solidFill>
            </a:endParaRPr>
          </a:p>
          <a:p>
            <a:r>
              <a:rPr lang="es-ES" dirty="0" smtClean="0">
                <a:solidFill>
                  <a:schemeClr val="bg1"/>
                </a:solidFill>
              </a:rPr>
              <a:t>•El aire: Pasan al aire a través de emisiones volcánicas , incendios forestales, combustión del carbón y por el escape de automóviles, incluso pueden evaporarse al aire fácilmente desde el suelo o de aguas superficiales aunque se pueden degradar por la luz solar (foto oxidación) ya que son inestables foto químicamente y por la interacción con otras sustancias químicas en el aire.</a:t>
            </a:r>
          </a:p>
          <a:p>
            <a:endParaRPr lang="es-ES" dirty="0" smtClean="0">
              <a:solidFill>
                <a:schemeClr val="bg1"/>
              </a:solidFill>
            </a:endParaRPr>
          </a:p>
          <a:p>
            <a:r>
              <a:rPr lang="es-ES" dirty="0" smtClean="0">
                <a:solidFill>
                  <a:schemeClr val="bg1"/>
                </a:solidFill>
              </a:rPr>
              <a:t>•El agua: Estos hidrocarburos pueden llegar a contaminar las aguas a través de plantas industriales o plantas de tratamiento de aguas . </a:t>
            </a:r>
          </a:p>
          <a:p>
            <a:endParaRPr lang="es-ES" dirty="0" smtClean="0">
              <a:solidFill>
                <a:schemeClr val="bg1"/>
              </a:solidFill>
            </a:endParaRPr>
          </a:p>
          <a:p>
            <a:r>
              <a:rPr lang="es-ES" dirty="0" smtClean="0">
                <a:solidFill>
                  <a:schemeClr val="bg1"/>
                </a:solidFill>
              </a:rPr>
              <a:t>•El suelo: Lo hacen adhiriéndose a partículas residuales del suelo y son capaces por tanto  de movilizarse a traves de el suelo y contaminar el agua subterránea.</a:t>
            </a:r>
            <a:endParaRPr lang="es-ES"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57158" y="428604"/>
            <a:ext cx="8429684" cy="5355312"/>
          </a:xfrm>
          <a:prstGeom prst="rect">
            <a:avLst/>
          </a:prstGeom>
          <a:solidFill>
            <a:schemeClr val="accent3">
              <a:lumMod val="75000"/>
            </a:schemeClr>
          </a:solidFill>
        </p:spPr>
        <p:txBody>
          <a:bodyPr wrap="square" rtlCol="0">
            <a:spAutoFit/>
          </a:bodyPr>
          <a:lstStyle/>
          <a:p>
            <a:r>
              <a:rPr lang="es-ES" dirty="0" smtClean="0">
                <a:solidFill>
                  <a:schemeClr val="bg1"/>
                </a:solidFill>
              </a:rPr>
              <a:t>Estos son los principales tipos de hidrocarburos:</a:t>
            </a:r>
          </a:p>
          <a:p>
            <a:r>
              <a:rPr lang="es-ES" dirty="0" smtClean="0">
                <a:solidFill>
                  <a:schemeClr val="bg1"/>
                </a:solidFill>
              </a:rPr>
              <a:t>                          </a:t>
            </a:r>
          </a:p>
          <a:p>
            <a:r>
              <a:rPr lang="es-ES" dirty="0" smtClean="0">
                <a:solidFill>
                  <a:schemeClr val="bg1"/>
                </a:solidFill>
              </a:rPr>
              <a:t>                                                                 Evidentemente se han encontrado mas pero los </a:t>
            </a:r>
          </a:p>
          <a:p>
            <a:r>
              <a:rPr lang="es-ES" dirty="0" smtClean="0">
                <a:solidFill>
                  <a:schemeClr val="bg1"/>
                </a:solidFill>
              </a:rPr>
              <a:t>                                                                 principales son los siguientes:</a:t>
            </a:r>
          </a:p>
          <a:p>
            <a:r>
              <a:rPr lang="es-ES" dirty="0" smtClean="0">
                <a:solidFill>
                  <a:schemeClr val="bg1"/>
                </a:solidFill>
              </a:rPr>
              <a:t>                                                                 - Venzo(a)pierno</a:t>
            </a:r>
          </a:p>
          <a:p>
            <a:r>
              <a:rPr lang="es-ES" dirty="0" smtClean="0">
                <a:solidFill>
                  <a:schemeClr val="bg1"/>
                </a:solidFill>
              </a:rPr>
              <a:t>                                                                 - Naftaleno</a:t>
            </a:r>
          </a:p>
          <a:p>
            <a:r>
              <a:rPr lang="es-ES" dirty="0" smtClean="0">
                <a:solidFill>
                  <a:schemeClr val="bg1"/>
                </a:solidFill>
              </a:rPr>
              <a:t>                                                                 - Antraceno</a:t>
            </a:r>
          </a:p>
          <a:p>
            <a:r>
              <a:rPr lang="es-ES" dirty="0" smtClean="0">
                <a:solidFill>
                  <a:schemeClr val="bg1"/>
                </a:solidFill>
              </a:rPr>
              <a:t>                                                                 - Fenantreno</a:t>
            </a:r>
          </a:p>
          <a:p>
            <a:r>
              <a:rPr lang="es-ES" dirty="0" smtClean="0">
                <a:solidFill>
                  <a:schemeClr val="bg1"/>
                </a:solidFill>
              </a:rPr>
              <a:t>                                                                 - Fluoreno</a:t>
            </a:r>
          </a:p>
          <a:p>
            <a:r>
              <a:rPr lang="es-ES" dirty="0" smtClean="0">
                <a:solidFill>
                  <a:schemeClr val="bg1"/>
                </a:solidFill>
              </a:rPr>
              <a:t>                                                                 - Fluoranteno</a:t>
            </a:r>
          </a:p>
          <a:p>
            <a:r>
              <a:rPr lang="es-ES" dirty="0" smtClean="0">
                <a:solidFill>
                  <a:schemeClr val="bg1"/>
                </a:solidFill>
              </a:rPr>
              <a:t>                                                                 - Pireno</a:t>
            </a:r>
          </a:p>
          <a:p>
            <a:r>
              <a:rPr lang="es-ES" dirty="0" smtClean="0">
                <a:solidFill>
                  <a:schemeClr val="bg1"/>
                </a:solidFill>
              </a:rPr>
              <a:t>                                                                 - Criseno</a:t>
            </a:r>
          </a:p>
          <a:p>
            <a:r>
              <a:rPr lang="es-ES" dirty="0" smtClean="0">
                <a:solidFill>
                  <a:schemeClr val="bg1"/>
                </a:solidFill>
              </a:rPr>
              <a:t>                                                                 - Pelileno</a:t>
            </a:r>
            <a:endParaRPr lang="es-ES" dirty="0">
              <a:solidFill>
                <a:schemeClr val="bg1"/>
              </a:solidFill>
            </a:endParaRPr>
          </a:p>
          <a:p>
            <a:r>
              <a:rPr lang="es-ES" dirty="0" smtClean="0"/>
              <a:t>                                                        </a:t>
            </a:r>
          </a:p>
          <a:p>
            <a:r>
              <a:rPr lang="es-ES" dirty="0" smtClean="0"/>
              <a:t>                                                                    </a:t>
            </a:r>
          </a:p>
          <a:p>
            <a:r>
              <a:rPr lang="es-ES" dirty="0" smtClean="0"/>
              <a:t>                                                                   </a:t>
            </a:r>
          </a:p>
          <a:p>
            <a:endParaRPr lang="es-ES" dirty="0"/>
          </a:p>
          <a:p>
            <a:endParaRPr lang="es-ES" dirty="0" smtClean="0"/>
          </a:p>
          <a:p>
            <a:endParaRPr lang="es-ES" dirty="0"/>
          </a:p>
        </p:txBody>
      </p:sp>
      <p:pic>
        <p:nvPicPr>
          <p:cNvPr id="4" name="Picture 2" descr="ghygh.png"/>
          <p:cNvPicPr>
            <a:picLocks noChangeAspect="1" noChangeArrowheads="1"/>
          </p:cNvPicPr>
          <p:nvPr/>
        </p:nvPicPr>
        <p:blipFill>
          <a:blip r:embed="rId2" cstate="print"/>
          <a:srcRect/>
          <a:stretch>
            <a:fillRect/>
          </a:stretch>
        </p:blipFill>
        <p:spPr bwMode="auto">
          <a:xfrm>
            <a:off x="285720" y="1142984"/>
            <a:ext cx="3162300" cy="4371975"/>
          </a:xfrm>
          <a:prstGeom prst="rect">
            <a:avLst/>
          </a:prstGeom>
          <a:noFill/>
        </p:spPr>
      </p:pic>
      <p:sp>
        <p:nvSpPr>
          <p:cNvPr id="5" name="4 CuadroTexto"/>
          <p:cNvSpPr txBox="1"/>
          <p:nvPr/>
        </p:nvSpPr>
        <p:spPr>
          <a:xfrm>
            <a:off x="3857620" y="4166250"/>
            <a:ext cx="5072098" cy="1477328"/>
          </a:xfrm>
          <a:prstGeom prst="rect">
            <a:avLst/>
          </a:prstGeom>
          <a:noFill/>
        </p:spPr>
        <p:txBody>
          <a:bodyPr wrap="square" rtlCol="0">
            <a:spAutoFit/>
          </a:bodyPr>
          <a:lstStyle/>
          <a:p>
            <a:r>
              <a:rPr lang="es-ES" dirty="0" smtClean="0">
                <a:solidFill>
                  <a:schemeClr val="bg1"/>
                </a:solidFill>
              </a:rPr>
              <a:t>Como se puede observar algunos de ellos tienen un elevado numero de carbonos lo que los hace muy difíciles de eliminar por tanto es importante el hecho de que se hallan podido eliminar hidrocarburos de hasta 44 c.</a:t>
            </a:r>
            <a:endParaRPr lang="es-ES"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5720" y="71414"/>
            <a:ext cx="7072362" cy="646331"/>
          </a:xfrm>
          <a:prstGeom prst="rect">
            <a:avLst/>
          </a:prstGeom>
          <a:solidFill>
            <a:schemeClr val="accent3">
              <a:lumMod val="75000"/>
            </a:schemeClr>
          </a:solidFill>
        </p:spPr>
        <p:txBody>
          <a:bodyPr wrap="square">
            <a:spAutoFit/>
          </a:bodyPr>
          <a:lstStyle/>
          <a:p>
            <a:r>
              <a:rPr lang="es-ES" dirty="0" smtClean="0"/>
              <a:t> </a:t>
            </a:r>
            <a:r>
              <a:rPr lang="es-ES" dirty="0" smtClean="0">
                <a:solidFill>
                  <a:schemeClr val="bg1"/>
                </a:solidFill>
              </a:rPr>
              <a:t>Todos estos hidrocarburos son afectados por diversos factores que los condicionan o favorecen:</a:t>
            </a:r>
            <a:endParaRPr lang="es-ES" dirty="0">
              <a:solidFill>
                <a:schemeClr val="bg1"/>
              </a:solidFill>
            </a:endParaRPr>
          </a:p>
        </p:txBody>
      </p:sp>
      <p:sp>
        <p:nvSpPr>
          <p:cNvPr id="3" name="2 CuadroTexto"/>
          <p:cNvSpPr txBox="1"/>
          <p:nvPr/>
        </p:nvSpPr>
        <p:spPr>
          <a:xfrm>
            <a:off x="214282" y="714356"/>
            <a:ext cx="5072098" cy="6186309"/>
          </a:xfrm>
          <a:prstGeom prst="rect">
            <a:avLst/>
          </a:prstGeom>
          <a:solidFill>
            <a:schemeClr val="accent3">
              <a:lumMod val="75000"/>
            </a:schemeClr>
          </a:solidFill>
        </p:spPr>
        <p:txBody>
          <a:bodyPr wrap="square" rtlCol="0">
            <a:spAutoFit/>
          </a:bodyPr>
          <a:lstStyle/>
          <a:p>
            <a:r>
              <a:rPr lang="es-ES" dirty="0" smtClean="0"/>
              <a:t>•</a:t>
            </a:r>
            <a:r>
              <a:rPr lang="es-ES" dirty="0" smtClean="0">
                <a:solidFill>
                  <a:schemeClr val="bg1"/>
                </a:solidFill>
              </a:rPr>
              <a:t>Nutrientes: Normalmente en el suelo se suelen encontrar los nutrientes necesarios (P y N) para que puedan subsistir de forma natural (el que haya mas cantidad favorece mucho su absorción); por el contrario se ven condicionados en el momento de su carencia debido a que no tienen de que nutrirse y a que ello favorece su aniquilación por medio de las sustancias biodegradadoras oportunas</a:t>
            </a:r>
          </a:p>
          <a:p>
            <a:endParaRPr lang="es-ES" dirty="0" smtClean="0">
              <a:solidFill>
                <a:schemeClr val="bg1"/>
              </a:solidFill>
            </a:endParaRPr>
          </a:p>
          <a:p>
            <a:r>
              <a:rPr lang="es-ES" dirty="0" smtClean="0">
                <a:solidFill>
                  <a:schemeClr val="bg1"/>
                </a:solidFill>
              </a:rPr>
              <a:t>•PH: los HAPs requieren un medio acido lo cual es muy bueno también para la solubilidad del fosforo y para el transporte de materiales pesados por el suelo .Pero claro los agentes biorremediadores requieren un medio poco acido (entre 6 y 8) por lo tanto se van a ver afectados (los HAPs)</a:t>
            </a:r>
          </a:p>
          <a:p>
            <a:endParaRPr lang="es-ES" dirty="0" smtClean="0">
              <a:solidFill>
                <a:schemeClr val="bg1"/>
              </a:solidFill>
            </a:endParaRPr>
          </a:p>
          <a:p>
            <a:r>
              <a:rPr lang="es-ES" dirty="0" smtClean="0">
                <a:solidFill>
                  <a:schemeClr val="bg1"/>
                </a:solidFill>
              </a:rPr>
              <a:t>•Humedad : cuanta mas humedad halla mejor es para su crecimiento, sin embargo ello también se vera modificado ya que los agentes biorremediadores necesitan un índice muy bajo de humedad para su crecimiento, de lo contrario este se vería inhibido.</a:t>
            </a:r>
            <a:endParaRPr lang="es-ES" dirty="0">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67544" y="188640"/>
            <a:ext cx="8229600" cy="864096"/>
          </a:xfrm>
          <a:prstGeom prst="rect">
            <a:avLst/>
          </a:prstGeom>
          <a:solidFill>
            <a:schemeClr val="accent3">
              <a:lumMod val="60000"/>
              <a:lumOff val="40000"/>
            </a:schemeClr>
          </a:solidFill>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b="0" i="0" u="none" strike="noStrike" kern="1200" cap="none" spc="0" normalizeH="0" baseline="0" noProof="0" dirty="0" smtClean="0">
                <a:ln>
                  <a:noFill/>
                </a:ln>
                <a:solidFill>
                  <a:schemeClr val="tx1"/>
                </a:solidFill>
                <a:effectLst/>
                <a:uLnTx/>
                <a:uFillTx/>
                <a:latin typeface="+mj-lt"/>
                <a:ea typeface="+mj-ea"/>
                <a:cs typeface="+mj-cs"/>
              </a:rPr>
              <a:t>Acción biológica de los HAPs</a:t>
            </a:r>
            <a:endParaRPr kumimoji="0" lang="es-E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2 Marcador de contenido"/>
          <p:cNvSpPr txBox="1">
            <a:spLocks/>
          </p:cNvSpPr>
          <p:nvPr/>
        </p:nvSpPr>
        <p:spPr>
          <a:xfrm>
            <a:off x="395536" y="1628800"/>
            <a:ext cx="8229600" cy="4525963"/>
          </a:xfrm>
          <a:prstGeom prst="rect">
            <a:avLst/>
          </a:prstGeom>
          <a:solidFill>
            <a:srgbClr val="60EE2E"/>
          </a:solidFill>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Estructura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Son sustancias lipofílicas.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Fotooxidación.</a:t>
            </a: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3 Imagen" descr="criseno.png"/>
          <p:cNvPicPr>
            <a:picLocks noChangeAspect="1"/>
          </p:cNvPicPr>
          <p:nvPr/>
        </p:nvPicPr>
        <p:blipFill>
          <a:blip r:embed="rId2" cstate="print"/>
          <a:stretch>
            <a:fillRect/>
          </a:stretch>
        </p:blipFill>
        <p:spPr>
          <a:xfrm>
            <a:off x="2627784" y="2204864"/>
            <a:ext cx="3405640" cy="2088232"/>
          </a:xfrm>
          <a:prstGeom prst="rect">
            <a:avLst/>
          </a:prstGeom>
          <a:solidFill>
            <a:schemeClr val="accent3">
              <a:lumMod val="40000"/>
              <a:lumOff val="60000"/>
            </a:schemeClr>
          </a:solidFill>
        </p:spPr>
      </p:pic>
      <p:pic>
        <p:nvPicPr>
          <p:cNvPr id="5" name="4 Imagen" descr="fluoreno.png"/>
          <p:cNvPicPr>
            <a:picLocks noChangeAspect="1"/>
          </p:cNvPicPr>
          <p:nvPr/>
        </p:nvPicPr>
        <p:blipFill>
          <a:blip r:embed="rId3" cstate="print"/>
          <a:stretch>
            <a:fillRect/>
          </a:stretch>
        </p:blipFill>
        <p:spPr>
          <a:xfrm>
            <a:off x="5796136" y="2348880"/>
            <a:ext cx="2952328" cy="1641347"/>
          </a:xfrm>
          <a:prstGeom prst="rect">
            <a:avLst/>
          </a:prstGeom>
        </p:spPr>
      </p:pic>
      <p:pic>
        <p:nvPicPr>
          <p:cNvPr id="6" name="5 Imagen" descr="naftaleno.gif"/>
          <p:cNvPicPr>
            <a:picLocks noChangeAspect="1"/>
          </p:cNvPicPr>
          <p:nvPr/>
        </p:nvPicPr>
        <p:blipFill>
          <a:blip r:embed="rId4" cstate="print"/>
          <a:stretch>
            <a:fillRect/>
          </a:stretch>
        </p:blipFill>
        <p:spPr>
          <a:xfrm>
            <a:off x="899592" y="2996952"/>
            <a:ext cx="1371600" cy="819150"/>
          </a:xfrm>
          <a:prstGeom prst="rect">
            <a:avLst/>
          </a:prstGeom>
          <a:solidFill>
            <a:schemeClr val="accent3">
              <a:lumMod val="40000"/>
              <a:lumOff val="60000"/>
            </a:schemeClr>
          </a:solid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75000"/>
            </a:schemeClr>
          </a:solidFill>
        </p:spPr>
        <p:txBody>
          <a:bodyPr/>
          <a:lstStyle/>
          <a:p>
            <a:r>
              <a:rPr lang="es-ES" dirty="0" smtClean="0">
                <a:solidFill>
                  <a:schemeClr val="bg1"/>
                </a:solidFill>
              </a:rPr>
              <a:t>Acción biológica de los HAPs</a:t>
            </a:r>
            <a:endParaRPr lang="es-ES" dirty="0">
              <a:solidFill>
                <a:schemeClr val="bg1"/>
              </a:solidFill>
            </a:endParaRPr>
          </a:p>
        </p:txBody>
      </p:sp>
      <p:sp>
        <p:nvSpPr>
          <p:cNvPr id="3" name="2 Marcador de contenido"/>
          <p:cNvSpPr>
            <a:spLocks noGrp="1"/>
          </p:cNvSpPr>
          <p:nvPr>
            <p:ph idx="1"/>
          </p:nvPr>
        </p:nvSpPr>
        <p:spPr>
          <a:solidFill>
            <a:schemeClr val="accent3">
              <a:lumMod val="20000"/>
              <a:lumOff val="80000"/>
            </a:schemeClr>
          </a:solidFill>
        </p:spPr>
        <p:txBody>
          <a:bodyPr/>
          <a:lstStyle/>
          <a:p>
            <a:r>
              <a:rPr lang="es-ES" dirty="0" smtClean="0"/>
              <a:t>Toxicidad baja a corto plazo.</a:t>
            </a:r>
          </a:p>
          <a:p>
            <a:r>
              <a:rPr lang="es-ES" dirty="0" smtClean="0"/>
              <a:t>Genotoxicidad alta a largo o medio plazo.</a:t>
            </a:r>
          </a:p>
          <a:p>
            <a:r>
              <a:rPr lang="es-ES" dirty="0" smtClean="0"/>
              <a:t>Los más peligrosos: derivados del antraceno.</a:t>
            </a:r>
          </a:p>
          <a:p>
            <a:endParaRPr lang="es-ES" dirty="0"/>
          </a:p>
          <a:p>
            <a:endParaRPr lang="es-ES" dirty="0" smtClean="0"/>
          </a:p>
          <a:p>
            <a:r>
              <a:rPr lang="es-ES" dirty="0" smtClean="0"/>
              <a:t>Contienen regiones con propiedades electrofilias muy elevadas.</a:t>
            </a:r>
            <a:endParaRPr lang="es-ES" dirty="0"/>
          </a:p>
        </p:txBody>
      </p:sp>
      <p:pic>
        <p:nvPicPr>
          <p:cNvPr id="4" name="3 Imagen" descr="antraceno.gif"/>
          <p:cNvPicPr>
            <a:picLocks noChangeAspect="1"/>
          </p:cNvPicPr>
          <p:nvPr/>
        </p:nvPicPr>
        <p:blipFill>
          <a:blip r:embed="rId2" cstate="print"/>
          <a:stretch>
            <a:fillRect/>
          </a:stretch>
        </p:blipFill>
        <p:spPr>
          <a:xfrm>
            <a:off x="3275856" y="3429000"/>
            <a:ext cx="2028825" cy="81915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p:spPr>
        <p:txBody>
          <a:bodyPr/>
          <a:lstStyle/>
          <a:p>
            <a:r>
              <a:rPr lang="es-ES" dirty="0" smtClean="0"/>
              <a:t>Acción biológica de los HAPs</a:t>
            </a:r>
            <a:endParaRPr lang="es-ES" dirty="0"/>
          </a:p>
        </p:txBody>
      </p:sp>
      <p:sp>
        <p:nvSpPr>
          <p:cNvPr id="3" name="2 Marcador de contenido"/>
          <p:cNvSpPr>
            <a:spLocks noGrp="1"/>
          </p:cNvSpPr>
          <p:nvPr>
            <p:ph idx="1"/>
          </p:nvPr>
        </p:nvSpPr>
        <p:spPr>
          <a:solidFill>
            <a:srgbClr val="00B050"/>
          </a:solidFill>
        </p:spPr>
        <p:txBody>
          <a:bodyPr/>
          <a:lstStyle/>
          <a:p>
            <a:r>
              <a:rPr lang="es-ES" dirty="0" smtClean="0">
                <a:solidFill>
                  <a:schemeClr val="bg1"/>
                </a:solidFill>
              </a:rPr>
              <a:t>Los metabolizan en su mayoría seres superiores dentro del reino animal.</a:t>
            </a:r>
          </a:p>
          <a:p>
            <a:r>
              <a:rPr lang="es-ES" dirty="0" smtClean="0">
                <a:solidFill>
                  <a:schemeClr val="bg1"/>
                </a:solidFill>
              </a:rPr>
              <a:t>Incorporación por diferentes vías.</a:t>
            </a:r>
            <a:endParaRPr lang="es-ES" dirty="0">
              <a:solidFill>
                <a:schemeClr val="bg1"/>
              </a:solidFill>
            </a:endParaRPr>
          </a:p>
        </p:txBody>
      </p:sp>
      <p:pic>
        <p:nvPicPr>
          <p:cNvPr id="4" name="3 Imagen" descr="estomago.png"/>
          <p:cNvPicPr>
            <a:picLocks noChangeAspect="1"/>
          </p:cNvPicPr>
          <p:nvPr/>
        </p:nvPicPr>
        <p:blipFill>
          <a:blip r:embed="rId2" cstate="print"/>
          <a:stretch>
            <a:fillRect/>
          </a:stretch>
        </p:blipFill>
        <p:spPr>
          <a:xfrm>
            <a:off x="1187624" y="3645024"/>
            <a:ext cx="2016224" cy="2098279"/>
          </a:xfrm>
          <a:prstGeom prst="rect">
            <a:avLst/>
          </a:prstGeom>
        </p:spPr>
      </p:pic>
      <p:pic>
        <p:nvPicPr>
          <p:cNvPr id="5" name="4 Imagen" descr="respiracion pez.png"/>
          <p:cNvPicPr>
            <a:picLocks noChangeAspect="1"/>
          </p:cNvPicPr>
          <p:nvPr/>
        </p:nvPicPr>
        <p:blipFill>
          <a:blip r:embed="rId3" cstate="print"/>
          <a:stretch>
            <a:fillRect/>
          </a:stretch>
        </p:blipFill>
        <p:spPr>
          <a:xfrm>
            <a:off x="3563888" y="3789040"/>
            <a:ext cx="1754833" cy="1826250"/>
          </a:xfrm>
          <a:prstGeom prst="rect">
            <a:avLst/>
          </a:prstGeom>
        </p:spPr>
      </p:pic>
      <p:pic>
        <p:nvPicPr>
          <p:cNvPr id="6" name="5 Imagen" descr="cutaneo.png"/>
          <p:cNvPicPr>
            <a:picLocks noChangeAspect="1"/>
          </p:cNvPicPr>
          <p:nvPr/>
        </p:nvPicPr>
        <p:blipFill>
          <a:blip r:embed="rId4" cstate="print"/>
          <a:stretch>
            <a:fillRect/>
          </a:stretch>
        </p:blipFill>
        <p:spPr>
          <a:xfrm>
            <a:off x="5652120" y="4005064"/>
            <a:ext cx="1419705" cy="149857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50000"/>
            </a:schemeClr>
          </a:solidFill>
        </p:spPr>
        <p:txBody>
          <a:bodyPr/>
          <a:lstStyle/>
          <a:p>
            <a:r>
              <a:rPr lang="es-ES" dirty="0" smtClean="0"/>
              <a:t>Acción biológica de los HAPs</a:t>
            </a:r>
            <a:endParaRPr lang="es-ES" dirty="0"/>
          </a:p>
        </p:txBody>
      </p:sp>
      <p:sp>
        <p:nvSpPr>
          <p:cNvPr id="3" name="2 Marcador de contenido"/>
          <p:cNvSpPr>
            <a:spLocks noGrp="1"/>
          </p:cNvSpPr>
          <p:nvPr>
            <p:ph idx="1"/>
          </p:nvPr>
        </p:nvSpPr>
        <p:spPr>
          <a:xfrm>
            <a:off x="457200" y="1600201"/>
            <a:ext cx="8229600" cy="3701008"/>
          </a:xfrm>
          <a:solidFill>
            <a:srgbClr val="60EE2E"/>
          </a:solidFill>
        </p:spPr>
        <p:txBody>
          <a:bodyPr/>
          <a:lstStyle/>
          <a:p>
            <a:r>
              <a:rPr lang="es-ES" dirty="0" smtClean="0">
                <a:solidFill>
                  <a:schemeClr val="bg1"/>
                </a:solidFill>
              </a:rPr>
              <a:t>En el organismo sufren una oxidación enzimática (hígado).</a:t>
            </a:r>
          </a:p>
          <a:p>
            <a:r>
              <a:rPr lang="es-ES" dirty="0" smtClean="0">
                <a:solidFill>
                  <a:schemeClr val="bg1"/>
                </a:solidFill>
              </a:rPr>
              <a:t>Epóxidos y dihidrodioles &gt; forma genotóxicamente activa de los HAPs.</a:t>
            </a:r>
          </a:p>
          <a:p>
            <a:r>
              <a:rPr lang="es-ES" dirty="0" smtClean="0">
                <a:solidFill>
                  <a:schemeClr val="bg1"/>
                </a:solidFill>
              </a:rPr>
              <a:t>Conclusión: los HAPs necesitan actividad metabólica para ser mutagénicos.</a:t>
            </a:r>
            <a:endParaRPr lang="es-ES" dirty="0">
              <a:solidFill>
                <a:schemeClr val="bg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0EE2E"/>
          </a:solidFill>
        </p:spPr>
        <p:txBody>
          <a:bodyPr/>
          <a:lstStyle/>
          <a:p>
            <a:r>
              <a:rPr lang="es-ES" dirty="0" smtClean="0"/>
              <a:t>TURNO DE PREGUNTAS</a:t>
            </a:r>
            <a:endParaRPr lang="es-ES" dirty="0"/>
          </a:p>
        </p:txBody>
      </p:sp>
      <p:pic>
        <p:nvPicPr>
          <p:cNvPr id="4" name="3 Marcador de contenido" descr="dudas1[1].gif"/>
          <p:cNvPicPr>
            <a:picLocks noGrp="1" noChangeAspect="1"/>
          </p:cNvPicPr>
          <p:nvPr>
            <p:ph idx="1"/>
          </p:nvPr>
        </p:nvPicPr>
        <p:blipFill>
          <a:blip r:embed="rId2" cstate="print"/>
          <a:stretch>
            <a:fillRect/>
          </a:stretch>
        </p:blipFill>
        <p:spPr>
          <a:xfrm>
            <a:off x="2483768" y="2286794"/>
            <a:ext cx="4032448" cy="3374454"/>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052736"/>
            <a:ext cx="8229600" cy="4608512"/>
          </a:xfrm>
          <a:solidFill>
            <a:schemeClr val="accent3"/>
          </a:solidFill>
        </p:spPr>
        <p:txBody>
          <a:bodyPr>
            <a:normAutofit fontScale="77500" lnSpcReduction="20000"/>
          </a:bodyPr>
          <a:lstStyle/>
          <a:p>
            <a:r>
              <a:rPr lang="es-ES" dirty="0" smtClean="0"/>
              <a:t>Las </a:t>
            </a:r>
            <a:r>
              <a:rPr lang="es-ES" sz="4100" dirty="0" smtClean="0"/>
              <a:t>ETAPAS </a:t>
            </a:r>
            <a:r>
              <a:rPr lang="es-ES" dirty="0" smtClean="0"/>
              <a:t>a seguir deben ser las siguientes:</a:t>
            </a:r>
          </a:p>
          <a:p>
            <a:pPr>
              <a:buNone/>
            </a:pPr>
            <a:endParaRPr lang="es-ES" dirty="0" smtClean="0"/>
          </a:p>
          <a:p>
            <a:r>
              <a:rPr lang="es-ES" dirty="0" smtClean="0"/>
              <a:t>1º) Investigación de los contaminantes relacionados con el tipo de suelo.</a:t>
            </a:r>
          </a:p>
          <a:p>
            <a:r>
              <a:rPr lang="es-ES" dirty="0" smtClean="0"/>
              <a:t>2º) Ensayos de tratabilidad en el lugar a nivel de laboratorio.</a:t>
            </a:r>
          </a:p>
          <a:p>
            <a:endParaRPr lang="es-ES" sz="4100" dirty="0" smtClean="0"/>
          </a:p>
          <a:p>
            <a:pPr>
              <a:buNone/>
            </a:pPr>
            <a:r>
              <a:rPr lang="es-ES" sz="4100" dirty="0" smtClean="0"/>
              <a:t>     </a:t>
            </a:r>
            <a:r>
              <a:rPr lang="es-ES" sz="4100" b="1" i="1" dirty="0" smtClean="0"/>
              <a:t>OBJETIVO:</a:t>
            </a:r>
          </a:p>
          <a:p>
            <a:pPr>
              <a:buNone/>
            </a:pPr>
            <a:r>
              <a:rPr lang="es-ES" dirty="0" smtClean="0"/>
              <a:t>    * Comprobar la biodegradabilidad de los contaminantes.</a:t>
            </a:r>
          </a:p>
          <a:p>
            <a:pPr>
              <a:buNone/>
            </a:pPr>
            <a:r>
              <a:rPr lang="es-ES" dirty="0" smtClean="0"/>
              <a:t>           </a:t>
            </a:r>
          </a:p>
          <a:p>
            <a:pPr>
              <a:buNone/>
            </a:pPr>
            <a:r>
              <a:rPr lang="es-ES" dirty="0" smtClean="0"/>
              <a:t>     *Optimizar su actividad metabólica.</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282154"/>
          </a:xfrm>
          <a:solidFill>
            <a:schemeClr val="accent3"/>
          </a:solidFill>
        </p:spPr>
        <p:txBody>
          <a:bodyPr>
            <a:normAutofit fontScale="90000"/>
          </a:bodyPr>
          <a:lstStyle/>
          <a:p>
            <a:r>
              <a:rPr lang="es-ES" b="1" u="sng" dirty="0" smtClean="0"/>
              <a:t/>
            </a:r>
            <a:br>
              <a:rPr lang="es-ES" b="1" u="sng" dirty="0" smtClean="0"/>
            </a:br>
            <a:r>
              <a:rPr lang="es-ES" b="1" u="sng" dirty="0" smtClean="0"/>
              <a:t>TIPOS DE BIORREMEDIACIÓN</a:t>
            </a:r>
            <a:r>
              <a:rPr lang="es-ES" b="1" dirty="0" smtClean="0"/>
              <a:t/>
            </a:r>
            <a:br>
              <a:rPr lang="es-ES" b="1" dirty="0" smtClean="0"/>
            </a:br>
            <a:endParaRPr lang="es-ES" dirty="0"/>
          </a:p>
        </p:txBody>
      </p:sp>
      <p:sp>
        <p:nvSpPr>
          <p:cNvPr id="3" name="2 Marcador de contenido"/>
          <p:cNvSpPr>
            <a:spLocks noGrp="1"/>
          </p:cNvSpPr>
          <p:nvPr>
            <p:ph idx="1"/>
          </p:nvPr>
        </p:nvSpPr>
        <p:spPr>
          <a:xfrm>
            <a:off x="1259632" y="1916832"/>
            <a:ext cx="6912768" cy="4061048"/>
          </a:xfrm>
          <a:solidFill>
            <a:schemeClr val="accent3">
              <a:lumMod val="60000"/>
              <a:lumOff val="40000"/>
            </a:schemeClr>
          </a:solidFill>
        </p:spPr>
        <p:txBody>
          <a:bodyPr>
            <a:normAutofit lnSpcReduction="10000"/>
          </a:bodyPr>
          <a:lstStyle/>
          <a:p>
            <a:r>
              <a:rPr lang="es-ES" dirty="0" smtClean="0"/>
              <a:t>DEGRADACION ENZIMATICA</a:t>
            </a:r>
          </a:p>
          <a:p>
            <a:pPr>
              <a:buNone/>
            </a:pPr>
            <a:endParaRPr lang="es-ES" dirty="0" smtClean="0"/>
          </a:p>
          <a:p>
            <a:endParaRPr lang="es-ES" dirty="0" smtClean="0"/>
          </a:p>
          <a:p>
            <a:r>
              <a:rPr lang="es-ES" dirty="0" smtClean="0"/>
              <a:t>BIORREMEDIACION MICROBIANA</a:t>
            </a:r>
          </a:p>
          <a:p>
            <a:endParaRPr lang="es-ES" dirty="0" smtClean="0"/>
          </a:p>
          <a:p>
            <a:endParaRPr lang="es-ES" dirty="0" smtClean="0"/>
          </a:p>
          <a:p>
            <a:r>
              <a:rPr lang="es-ES" dirty="0" smtClean="0"/>
              <a:t>FITORREMEDIACION</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lstStyle/>
          <a:p>
            <a:r>
              <a:rPr lang="es-ES" dirty="0" smtClean="0"/>
              <a:t>DEGRADACION ENZIMATICA</a:t>
            </a:r>
            <a:endParaRPr lang="es-ES" dirty="0"/>
          </a:p>
        </p:txBody>
      </p:sp>
      <p:sp>
        <p:nvSpPr>
          <p:cNvPr id="3" name="2 Marcador de contenido"/>
          <p:cNvSpPr>
            <a:spLocks noGrp="1"/>
          </p:cNvSpPr>
          <p:nvPr>
            <p:ph idx="1"/>
          </p:nvPr>
        </p:nvSpPr>
        <p:spPr>
          <a:solidFill>
            <a:schemeClr val="accent3">
              <a:lumMod val="50000"/>
            </a:schemeClr>
          </a:solidFill>
        </p:spPr>
        <p:txBody>
          <a:bodyPr>
            <a:normAutofit fontScale="85000" lnSpcReduction="20000"/>
          </a:bodyPr>
          <a:lstStyle/>
          <a:p>
            <a:r>
              <a:rPr lang="es-ES" dirty="0" smtClean="0">
                <a:solidFill>
                  <a:schemeClr val="bg1"/>
                </a:solidFill>
              </a:rPr>
              <a:t>Agregamos enzimas diseñadas con alta</a:t>
            </a:r>
            <a:r>
              <a:rPr lang="es-ES" u="sng" dirty="0" smtClean="0">
                <a:solidFill>
                  <a:schemeClr val="bg1"/>
                </a:solidFill>
              </a:rPr>
              <a:t> especificidad </a:t>
            </a:r>
            <a:r>
              <a:rPr lang="es-ES" dirty="0" smtClean="0">
                <a:solidFill>
                  <a:schemeClr val="bg1"/>
                </a:solidFill>
              </a:rPr>
              <a:t>al sitio contaminado degradando las sustancias nocivas</a:t>
            </a:r>
          </a:p>
          <a:p>
            <a:pPr>
              <a:buNone/>
            </a:pPr>
            <a:r>
              <a:rPr lang="es-ES" dirty="0" smtClean="0">
                <a:solidFill>
                  <a:schemeClr val="bg1"/>
                </a:solidFill>
              </a:rPr>
              <a:t>.</a:t>
            </a:r>
          </a:p>
          <a:p>
            <a:pPr>
              <a:buNone/>
            </a:pPr>
            <a:r>
              <a:rPr lang="es-ES" dirty="0" smtClean="0">
                <a:solidFill>
                  <a:schemeClr val="bg1"/>
                </a:solidFill>
              </a:rPr>
              <a:t>    </a:t>
            </a:r>
          </a:p>
          <a:p>
            <a:pPr>
              <a:buNone/>
            </a:pPr>
            <a:endParaRPr lang="es-ES" dirty="0" smtClean="0">
              <a:solidFill>
                <a:schemeClr val="bg1"/>
              </a:solidFill>
            </a:endParaRPr>
          </a:p>
          <a:p>
            <a:pPr>
              <a:buNone/>
            </a:pPr>
            <a:endParaRPr lang="es-ES" dirty="0" smtClean="0">
              <a:solidFill>
                <a:schemeClr val="bg1"/>
              </a:solidFill>
            </a:endParaRPr>
          </a:p>
          <a:p>
            <a:pPr>
              <a:buNone/>
            </a:pPr>
            <a:r>
              <a:rPr lang="es-ES" dirty="0" smtClean="0">
                <a:solidFill>
                  <a:schemeClr val="bg1"/>
                </a:solidFill>
              </a:rPr>
              <a:t>   </a:t>
            </a:r>
          </a:p>
          <a:p>
            <a:pPr>
              <a:buNone/>
            </a:pPr>
            <a:endParaRPr lang="es-ES" b="1" i="1" u="sng" dirty="0" smtClean="0">
              <a:solidFill>
                <a:schemeClr val="bg1"/>
              </a:solidFill>
            </a:endParaRPr>
          </a:p>
          <a:p>
            <a:pPr>
              <a:buNone/>
            </a:pPr>
            <a:r>
              <a:rPr lang="es-ES" b="1" i="1" u="sng" dirty="0" smtClean="0">
                <a:solidFill>
                  <a:schemeClr val="bg1"/>
                </a:solidFill>
              </a:rPr>
              <a:t>Una ventaja</a:t>
            </a:r>
          </a:p>
          <a:p>
            <a:pPr>
              <a:buNone/>
            </a:pPr>
            <a:r>
              <a:rPr lang="es-ES" dirty="0" smtClean="0">
                <a:solidFill>
                  <a:schemeClr val="bg1"/>
                </a:solidFill>
              </a:rPr>
              <a:t>Las enzimas no son  consumidas por las reacciones,</a:t>
            </a:r>
          </a:p>
          <a:p>
            <a:pPr>
              <a:buNone/>
            </a:pPr>
            <a:r>
              <a:rPr lang="es-ES" dirty="0" smtClean="0">
                <a:solidFill>
                  <a:schemeClr val="bg1"/>
                </a:solidFill>
              </a:rPr>
              <a:t>por lo que degradaran por largo tiempo.</a:t>
            </a:r>
            <a:endParaRPr lang="es-ES" dirty="0">
              <a:solidFill>
                <a:schemeClr val="bg1"/>
              </a:solidFill>
            </a:endParaRPr>
          </a:p>
        </p:txBody>
      </p:sp>
      <p:pic>
        <p:nvPicPr>
          <p:cNvPr id="4" name="3 Imagen" descr="enzimas-web[1].png"/>
          <p:cNvPicPr>
            <a:picLocks noChangeAspect="1"/>
          </p:cNvPicPr>
          <p:nvPr/>
        </p:nvPicPr>
        <p:blipFill>
          <a:blip r:embed="rId2" cstate="print"/>
          <a:stretch>
            <a:fillRect/>
          </a:stretch>
        </p:blipFill>
        <p:spPr>
          <a:xfrm>
            <a:off x="3203848" y="2636912"/>
            <a:ext cx="2952750" cy="22193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50000"/>
            </a:schemeClr>
          </a:solidFill>
        </p:spPr>
        <p:txBody>
          <a:bodyPr/>
          <a:lstStyle/>
          <a:p>
            <a:r>
              <a:rPr lang="es-ES" dirty="0" smtClean="0"/>
              <a:t>BIORREMEDIACION MICROBIANA</a:t>
            </a:r>
            <a:endParaRPr lang="es-ES" dirty="0"/>
          </a:p>
        </p:txBody>
      </p:sp>
      <p:sp>
        <p:nvSpPr>
          <p:cNvPr id="3" name="2 Marcador de contenido"/>
          <p:cNvSpPr>
            <a:spLocks noGrp="1"/>
          </p:cNvSpPr>
          <p:nvPr>
            <p:ph idx="1"/>
          </p:nvPr>
        </p:nvSpPr>
        <p:spPr>
          <a:xfrm>
            <a:off x="457200" y="2276873"/>
            <a:ext cx="8229600" cy="3240360"/>
          </a:xfrm>
          <a:solidFill>
            <a:schemeClr val="accent3">
              <a:lumMod val="60000"/>
              <a:lumOff val="40000"/>
            </a:schemeClr>
          </a:solidFill>
        </p:spPr>
        <p:txBody>
          <a:bodyPr/>
          <a:lstStyle/>
          <a:p>
            <a:r>
              <a:rPr lang="es-ES" dirty="0" smtClean="0"/>
              <a:t>En este caso utilizaremos </a:t>
            </a:r>
            <a:r>
              <a:rPr lang="es-ES" sz="4000" dirty="0" smtClean="0"/>
              <a:t>HONGOS</a:t>
            </a:r>
            <a:r>
              <a:rPr lang="es-ES" dirty="0" smtClean="0"/>
              <a:t> en el foco contaminante para descomponer sustancias tóxicas a través del uso de micelios fúngicos que producen enzimas capaces de degradar los componentes contaminantes</a:t>
            </a:r>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1196752"/>
          </a:xfrm>
          <a:solidFill>
            <a:schemeClr val="accent3">
              <a:lumMod val="60000"/>
              <a:lumOff val="40000"/>
            </a:schemeClr>
          </a:solidFill>
        </p:spPr>
        <p:txBody>
          <a:bodyPr/>
          <a:lstStyle/>
          <a:p>
            <a:pPr algn="l"/>
            <a:r>
              <a:rPr lang="es-ES" dirty="0" smtClean="0">
                <a:solidFill>
                  <a:schemeClr val="bg1"/>
                </a:solidFill>
              </a:rPr>
              <a:t>             </a:t>
            </a:r>
            <a:r>
              <a:rPr lang="es-ES" dirty="0" smtClean="0"/>
              <a:t>FITORREMEDIACION</a:t>
            </a:r>
            <a:endParaRPr lang="es-ES" dirty="0"/>
          </a:p>
        </p:txBody>
      </p:sp>
      <p:sp>
        <p:nvSpPr>
          <p:cNvPr id="3" name="2 Marcador de contenido"/>
          <p:cNvSpPr>
            <a:spLocks noGrp="1"/>
          </p:cNvSpPr>
          <p:nvPr>
            <p:ph idx="1"/>
          </p:nvPr>
        </p:nvSpPr>
        <p:spPr>
          <a:xfrm>
            <a:off x="457200" y="1600200"/>
            <a:ext cx="8229600" cy="4997152"/>
          </a:xfrm>
          <a:solidFill>
            <a:schemeClr val="accent3">
              <a:lumMod val="75000"/>
            </a:schemeClr>
          </a:solidFill>
        </p:spPr>
        <p:txBody>
          <a:bodyPr/>
          <a:lstStyle/>
          <a:p>
            <a:r>
              <a:rPr lang="es-ES" dirty="0" smtClean="0"/>
              <a:t>Usamos SERES VEGETALES para la </a:t>
            </a:r>
            <a:r>
              <a:rPr lang="es-ES" i="1" dirty="0" smtClean="0"/>
              <a:t>descontaminación</a:t>
            </a:r>
            <a:r>
              <a:rPr lang="es-ES" dirty="0" smtClean="0"/>
              <a:t>.</a:t>
            </a:r>
          </a:p>
          <a:p>
            <a:pPr>
              <a:buNone/>
            </a:pPr>
            <a:r>
              <a:rPr lang="es-ES" dirty="0" smtClean="0"/>
              <a:t>    A través de sistemas radiculares de plantas y árboles extraemos los metales pesados y otros contaminantes de suelo, agua y aire.</a:t>
            </a:r>
            <a:br>
              <a:rPr lang="es-ES" dirty="0" smtClean="0"/>
            </a:br>
            <a:endParaRPr lang="es-ES" dirty="0"/>
          </a:p>
        </p:txBody>
      </p:sp>
      <p:pic>
        <p:nvPicPr>
          <p:cNvPr id="4" name="3 Imagen" descr="absorción-de-matales[1].jpg"/>
          <p:cNvPicPr>
            <a:picLocks noChangeAspect="1"/>
          </p:cNvPicPr>
          <p:nvPr/>
        </p:nvPicPr>
        <p:blipFill>
          <a:blip r:embed="rId2" cstate="print"/>
          <a:stretch>
            <a:fillRect/>
          </a:stretch>
        </p:blipFill>
        <p:spPr>
          <a:xfrm>
            <a:off x="2987824" y="4437112"/>
            <a:ext cx="3175000" cy="208823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274638"/>
            <a:ext cx="6624736" cy="850106"/>
          </a:xfrm>
          <a:solidFill>
            <a:schemeClr val="accent3">
              <a:lumMod val="75000"/>
            </a:schemeClr>
          </a:solidFill>
        </p:spPr>
        <p:txBody>
          <a:bodyPr>
            <a:normAutofit/>
          </a:bodyPr>
          <a:lstStyle/>
          <a:p>
            <a:r>
              <a:rPr lang="es-ES" sz="4800" dirty="0" smtClean="0">
                <a:solidFill>
                  <a:schemeClr val="bg1"/>
                </a:solidFill>
              </a:rPr>
              <a:t>TIPO DE TECNICAS</a:t>
            </a:r>
            <a:endParaRPr lang="es-ES" sz="4800" dirty="0">
              <a:solidFill>
                <a:schemeClr val="bg1"/>
              </a:solidFill>
            </a:endParaRPr>
          </a:p>
        </p:txBody>
      </p:sp>
      <p:sp>
        <p:nvSpPr>
          <p:cNvPr id="3" name="2 Marcador de contenido"/>
          <p:cNvSpPr>
            <a:spLocks noGrp="1"/>
          </p:cNvSpPr>
          <p:nvPr>
            <p:ph idx="1"/>
          </p:nvPr>
        </p:nvSpPr>
        <p:spPr>
          <a:solidFill>
            <a:srgbClr val="00B050"/>
          </a:solidFill>
        </p:spPr>
        <p:txBody>
          <a:bodyPr>
            <a:normAutofit fontScale="55000" lnSpcReduction="20000"/>
          </a:bodyPr>
          <a:lstStyle/>
          <a:p>
            <a:r>
              <a:rPr lang="es-ES" sz="5900" dirty="0" smtClean="0"/>
              <a:t>Dependiendo del </a:t>
            </a:r>
            <a:r>
              <a:rPr lang="es-ES" sz="5900" b="1" i="1" u="sng" dirty="0" smtClean="0"/>
              <a:t>tipo de contaminante </a:t>
            </a:r>
            <a:r>
              <a:rPr lang="es-ES" sz="5900" dirty="0" smtClean="0"/>
              <a:t>puede ser:</a:t>
            </a:r>
          </a:p>
          <a:p>
            <a:pPr>
              <a:buNone/>
            </a:pPr>
            <a:endParaRPr lang="es-ES" sz="5900" dirty="0" smtClean="0"/>
          </a:p>
          <a:p>
            <a:r>
              <a:rPr lang="es-ES" sz="5900" dirty="0" smtClean="0"/>
              <a:t>Aerobio o anaerobio</a:t>
            </a:r>
          </a:p>
          <a:p>
            <a:endParaRPr lang="es-ES" sz="5900" dirty="0" smtClean="0"/>
          </a:p>
          <a:p>
            <a:r>
              <a:rPr lang="es-ES" sz="5900" dirty="0" smtClean="0"/>
              <a:t> In-situ (en el lugar contaminado)</a:t>
            </a:r>
          </a:p>
          <a:p>
            <a:endParaRPr lang="es-ES" sz="5900" dirty="0" smtClean="0"/>
          </a:p>
          <a:p>
            <a:r>
              <a:rPr lang="es-ES" sz="5900" dirty="0" smtClean="0"/>
              <a:t>Ex-situ (el suelo se traslada a un laboratorio) </a:t>
            </a:r>
          </a:p>
          <a:p>
            <a:endParaRPr lang="es-ES" dirty="0" smtClean="0"/>
          </a:p>
          <a:p>
            <a:endParaRPr lang="es-ES" dirty="0" smtClean="0"/>
          </a:p>
          <a:p>
            <a:endParaRPr lang="es-ES" dirty="0" smtClean="0"/>
          </a:p>
          <a:p>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p:spPr>
        <p:txBody>
          <a:bodyPr/>
          <a:lstStyle/>
          <a:p>
            <a:r>
              <a:rPr lang="es-ES" dirty="0" smtClean="0"/>
              <a:t>FACTORES INFLUYENTES</a:t>
            </a:r>
            <a:endParaRPr lang="es-ES" dirty="0"/>
          </a:p>
        </p:txBody>
      </p:sp>
      <p:sp>
        <p:nvSpPr>
          <p:cNvPr id="3" name="2 Marcador de contenido"/>
          <p:cNvSpPr>
            <a:spLocks noGrp="1"/>
          </p:cNvSpPr>
          <p:nvPr>
            <p:ph idx="1"/>
          </p:nvPr>
        </p:nvSpPr>
        <p:spPr>
          <a:solidFill>
            <a:srgbClr val="00B050"/>
          </a:solidFill>
        </p:spPr>
        <p:txBody>
          <a:bodyPr/>
          <a:lstStyle/>
          <a:p>
            <a:r>
              <a:rPr lang="es-ES" dirty="0" smtClean="0">
                <a:solidFill>
                  <a:schemeClr val="bg1"/>
                </a:solidFill>
              </a:rPr>
              <a:t>Los factores que hacen favorable la transformación de los contaminantes son :</a:t>
            </a:r>
          </a:p>
          <a:p>
            <a:r>
              <a:rPr lang="es-ES" b="1" u="sng" dirty="0" smtClean="0">
                <a:solidFill>
                  <a:schemeClr val="bg1"/>
                </a:solidFill>
              </a:rPr>
              <a:t>Necesidad de nutrientes</a:t>
            </a:r>
            <a:r>
              <a:rPr lang="es-ES" dirty="0" smtClean="0">
                <a:solidFill>
                  <a:schemeClr val="bg1"/>
                </a:solidFill>
              </a:rPr>
              <a:t>.</a:t>
            </a:r>
          </a:p>
          <a:p>
            <a:r>
              <a:rPr lang="es-ES" b="1" u="sng" dirty="0" smtClean="0">
                <a:solidFill>
                  <a:schemeClr val="bg1"/>
                </a:solidFill>
              </a:rPr>
              <a:t>pH del suelo</a:t>
            </a:r>
            <a:endParaRPr lang="es-ES" dirty="0" smtClean="0">
              <a:solidFill>
                <a:schemeClr val="bg1"/>
              </a:solidFill>
            </a:endParaRPr>
          </a:p>
          <a:p>
            <a:r>
              <a:rPr lang="es-ES" b="1" u="sng" dirty="0" smtClean="0">
                <a:solidFill>
                  <a:schemeClr val="bg1"/>
                </a:solidFill>
              </a:rPr>
              <a:t>Temperatura</a:t>
            </a:r>
            <a:endParaRPr lang="es-ES" dirty="0" smtClean="0">
              <a:solidFill>
                <a:schemeClr val="bg1"/>
              </a:solidFill>
            </a:endParaRPr>
          </a:p>
          <a:p>
            <a:r>
              <a:rPr lang="es-ES" b="1" u="sng" dirty="0" smtClean="0">
                <a:solidFill>
                  <a:schemeClr val="bg1"/>
                </a:solidFill>
              </a:rPr>
              <a:t>Humedad</a:t>
            </a:r>
            <a:endParaRPr lang="es-ES" dirty="0" smtClean="0">
              <a:solidFill>
                <a:schemeClr val="bg1"/>
              </a:solidFill>
            </a:endParaRPr>
          </a:p>
          <a:p>
            <a:r>
              <a:rPr lang="es-ES" b="1" u="sng" dirty="0" smtClean="0">
                <a:solidFill>
                  <a:schemeClr val="bg1"/>
                </a:solidFill>
              </a:rPr>
              <a:t>Estructura química del hidrocarburo</a:t>
            </a:r>
            <a:endParaRPr lang="es-ES" dirty="0" smtClean="0">
              <a:solidFill>
                <a:schemeClr val="bg1"/>
              </a:solidFill>
            </a:endParaRPr>
          </a:p>
          <a:p>
            <a:pPr>
              <a:buNone/>
            </a:pPr>
            <a:endParaRPr lang="es-ES"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975</Words>
  <Application>Microsoft Office PowerPoint</Application>
  <PresentationFormat>Presentación en pantalla (4:3)</PresentationFormat>
  <Paragraphs>165</Paragraphs>
  <Slides>27</Slides>
  <Notes>1</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Tema de Office</vt:lpstr>
      <vt:lpstr>BIORREMEDIACION DE          SUELOS. CONTAMINACION POR HAPS.          </vt:lpstr>
      <vt:lpstr>Diapositiva 2</vt:lpstr>
      <vt:lpstr>Diapositiva 3</vt:lpstr>
      <vt:lpstr> TIPOS DE BIORREMEDIACIÓN </vt:lpstr>
      <vt:lpstr>DEGRADACION ENZIMATICA</vt:lpstr>
      <vt:lpstr>BIORREMEDIACION MICROBIANA</vt:lpstr>
      <vt:lpstr>             FITORREMEDIACION</vt:lpstr>
      <vt:lpstr>TIPO DE TECNICAS</vt:lpstr>
      <vt:lpstr>FACTORES INFLUYENTES</vt:lpstr>
      <vt:lpstr>Diapositiva 10</vt:lpstr>
      <vt:lpstr>TECNICAS DE BIORREMEDIACION</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Acción biológica de los HAPs</vt:lpstr>
      <vt:lpstr>Acción biológica de los HAPs</vt:lpstr>
      <vt:lpstr>Acción biológica de los HAPs</vt:lpstr>
      <vt:lpstr>TURNO DE PREGUNTAS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 TÉCNICAS DE BIORREMEDIACIÓN</dc:title>
  <dc:creator>Maria</dc:creator>
  <cp:lastModifiedBy>worten</cp:lastModifiedBy>
  <cp:revision>38</cp:revision>
  <dcterms:created xsi:type="dcterms:W3CDTF">2012-11-25T12:51:35Z</dcterms:created>
  <dcterms:modified xsi:type="dcterms:W3CDTF">2012-11-25T21:00:25Z</dcterms:modified>
</cp:coreProperties>
</file>